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61" r:id="rId4"/>
    <p:sldId id="279" r:id="rId5"/>
    <p:sldId id="262" r:id="rId6"/>
    <p:sldId id="280" r:id="rId7"/>
    <p:sldId id="281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2" r:id="rId16"/>
    <p:sldId id="294" r:id="rId17"/>
    <p:sldId id="296" r:id="rId18"/>
    <p:sldId id="298" r:id="rId19"/>
    <p:sldId id="299" r:id="rId20"/>
    <p:sldId id="303" r:id="rId21"/>
    <p:sldId id="300" r:id="rId22"/>
    <p:sldId id="301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B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5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1" descr="oblcit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44408" y="5949280"/>
            <a:ext cx="792088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54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6846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8241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099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1670" y="0"/>
            <a:ext cx="6715172" cy="857232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chemeClr val="bg1"/>
                </a:solidFill>
                <a:effectLst>
                  <a:glow rad="101600">
                    <a:schemeClr val="accent1">
                      <a:alpha val="60000"/>
                    </a:schemeClr>
                  </a:glo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1" descr="oblcit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44408" y="5949280"/>
            <a:ext cx="792088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2733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1" descr="oblcit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44408" y="5949280"/>
            <a:ext cx="792088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1148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1" descr="oblcit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44408" y="5949280"/>
            <a:ext cx="792088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0150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  <p:pic>
        <p:nvPicPr>
          <p:cNvPr id="10" name="Рисунок 1" descr="oblcit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44408" y="5949280"/>
            <a:ext cx="792088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3687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  <p:pic>
        <p:nvPicPr>
          <p:cNvPr id="6" name="Рисунок 1" descr="oblcit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44408" y="5949280"/>
            <a:ext cx="792088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4303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4609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130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452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1565F64A-7B07-47B4-8A07-64DFA4E8A0B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621F9165-CA1F-4C74-B535-6B2E84BBF7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31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dda@oblcit.ru" TargetMode="External"/><Relationship Id="rId2" Type="http://schemas.openxmlformats.org/officeDocument/2006/relationships/hyperlink" Target="mailto:usm@oblcit.r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disk.yandex.ru/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disk.yandex.ru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disk.yandex.ru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disk.yandex.ru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715728"/>
          </a:xfrm>
        </p:spPr>
        <p:txBody>
          <a:bodyPr/>
          <a:lstStyle/>
          <a:p>
            <a:r>
              <a:rPr lang="ru-RU" smtClean="0"/>
              <a:t>Яндекс </a:t>
            </a:r>
            <a:r>
              <a:rPr lang="ru-RU" dirty="0" smtClean="0"/>
              <a:t>Диск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424687"/>
            <a:ext cx="6858000" cy="1518249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Файлообменник</a:t>
            </a:r>
          </a:p>
        </p:txBody>
      </p:sp>
    </p:spTree>
    <p:extLst>
      <p:ext uri="{BB962C8B-B14F-4D97-AF65-F5344CB8AC3E}">
        <p14:creationId xmlns:p14="http://schemas.microsoft.com/office/powerpoint/2010/main" val="2681381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Сервисы Яндекс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7845" y="1209855"/>
            <a:ext cx="8431483" cy="2100531"/>
          </a:xfrm>
        </p:spPr>
        <p:txBody>
          <a:bodyPr/>
          <a:lstStyle/>
          <a:p>
            <a:pPr marL="0" indent="0" algn="ctr" fontAlgn="t"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Яндекс Диск. Удаление файла </a:t>
            </a:r>
            <a:endParaRPr lang="ru-RU" sz="2400" dirty="0" smtClean="0">
              <a:solidFill>
                <a:srgbClr val="C00000"/>
              </a:solidFill>
            </a:endParaRPr>
          </a:p>
          <a:p>
            <a:pPr fontAlgn="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Удаление файла осуществляется двумя способами: </a:t>
            </a:r>
          </a:p>
          <a:p>
            <a:pPr marL="914400" lvl="1" indent="-457200" fontAlgn="t">
              <a:buFont typeface="+mj-lt"/>
              <a:buAutoNum type="arabicPeriod"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Выделить файл кликом, нажать кнопку «удалить» в верхней навигации.</a:t>
            </a:r>
          </a:p>
          <a:p>
            <a:pPr marL="914400" lvl="1" indent="-457200" fontAlgn="t">
              <a:buFont typeface="+mj-lt"/>
              <a:buAutoNum type="arabicPeriod"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Контекстным меню через правую кнопку мыши – «Удалить»</a:t>
            </a:r>
          </a:p>
          <a:p>
            <a:pPr fontAlgn="t"/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9550" y="0"/>
            <a:ext cx="1314450" cy="66675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6471198"/>
            <a:ext cx="197522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t"/>
            <a:r>
              <a:rPr lang="en-US" sz="1400" dirty="0">
                <a:solidFill>
                  <a:schemeClr val="bg1"/>
                </a:solidFill>
              </a:rPr>
              <a:t>https://disk.yandex.ru/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7845" y="3310386"/>
            <a:ext cx="5437159" cy="3083762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18749" y="3323144"/>
            <a:ext cx="2163478" cy="3071004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100511" y="325000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861025" y="324807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398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Сервисы Яндекс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6856" y="1000008"/>
            <a:ext cx="8431483" cy="2459624"/>
          </a:xfrm>
        </p:spPr>
        <p:txBody>
          <a:bodyPr/>
          <a:lstStyle/>
          <a:p>
            <a:pPr marL="0" indent="0" algn="ctr" fontAlgn="t"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Яндекс Диск. Поделиться файлом (1)</a:t>
            </a:r>
            <a:endParaRPr lang="ru-RU" sz="2400" dirty="0" smtClean="0">
              <a:solidFill>
                <a:srgbClr val="C00000"/>
              </a:solidFill>
            </a:endParaRPr>
          </a:p>
          <a:p>
            <a:pPr fontAlgn="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Если у ученика или учителя почта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не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Яндекс, то делиться файлом следует по ссылке: </a:t>
            </a:r>
          </a:p>
          <a:p>
            <a:pPr marL="914400" lvl="1" indent="-457200" fontAlgn="t">
              <a:buFont typeface="+mj-lt"/>
              <a:buAutoNum type="arabicPeriod"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Нажать кнопку «Поделиться».</a:t>
            </a:r>
          </a:p>
          <a:p>
            <a:pPr marL="914400" lvl="1" indent="-457200" fontAlgn="t">
              <a:buFont typeface="+mj-lt"/>
              <a:buAutoNum type="arabicPeriod"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Выбрать строку «Копировать ссылку»</a:t>
            </a:r>
          </a:p>
          <a:p>
            <a:pPr marL="914400" lvl="1" indent="-457200" fontAlgn="t">
              <a:buFont typeface="+mj-lt"/>
              <a:buAutoNum type="arabicPeriod"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Передать ссылку любым способом ученику, учителю и т.д.</a:t>
            </a:r>
          </a:p>
          <a:p>
            <a:pPr fontAlgn="t"/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9550" y="0"/>
            <a:ext cx="1314450" cy="66675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6471198"/>
            <a:ext cx="197522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t"/>
            <a:r>
              <a:rPr lang="en-US" sz="1400" dirty="0">
                <a:solidFill>
                  <a:schemeClr val="bg1"/>
                </a:solidFill>
              </a:rPr>
              <a:t>https://disk.yandex.ru/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4369" y="366657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783853" y="36501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890" y="3663009"/>
            <a:ext cx="4830334" cy="270869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111187" y="3663009"/>
            <a:ext cx="2130724" cy="2708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07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Сервисы Яндекс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6856" y="1000008"/>
            <a:ext cx="8431483" cy="2459624"/>
          </a:xfrm>
        </p:spPr>
        <p:txBody>
          <a:bodyPr/>
          <a:lstStyle/>
          <a:p>
            <a:pPr marL="0" indent="0" algn="ctr" fontAlgn="t"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Яндекс Диск. Получить файл </a:t>
            </a:r>
            <a:endParaRPr lang="ru-RU" sz="2400" dirty="0" smtClean="0">
              <a:solidFill>
                <a:srgbClr val="C00000"/>
              </a:solidFill>
            </a:endParaRPr>
          </a:p>
          <a:p>
            <a:pPr fontAlgn="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Ученик или учитель, получивший ссылку может: </a:t>
            </a:r>
          </a:p>
          <a:p>
            <a:pPr marL="914400" lvl="1" indent="-457200" fontAlgn="t">
              <a:buFont typeface="+mj-lt"/>
              <a:buAutoNum type="arabicPeriod"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Скачать </a:t>
            </a:r>
          </a:p>
          <a:p>
            <a:pPr marL="914400" lvl="1" indent="-457200" fontAlgn="t">
              <a:buFont typeface="+mj-lt"/>
              <a:buAutoNum type="arabicPeriod"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Сохранить на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</a:rPr>
              <a:t>Яндекс.Диск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 (потребуется вход в Яндекс аккаунт, если есть)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9550" y="0"/>
            <a:ext cx="1314450" cy="66675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6471198"/>
            <a:ext cx="197522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t"/>
            <a:r>
              <a:rPr lang="en-US" sz="1400" dirty="0">
                <a:solidFill>
                  <a:schemeClr val="bg1"/>
                </a:solidFill>
              </a:rPr>
              <a:t>https://disk.yandex.ru/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1179" y="2928576"/>
            <a:ext cx="4000500" cy="3019425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01494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Сервисы Яндекс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6856" y="1000007"/>
            <a:ext cx="8431483" cy="3347706"/>
          </a:xfrm>
        </p:spPr>
        <p:txBody>
          <a:bodyPr/>
          <a:lstStyle/>
          <a:p>
            <a:pPr marL="0" indent="0" algn="ctr" fontAlgn="t">
              <a:buNone/>
            </a:pPr>
            <a:r>
              <a:rPr lang="ru-RU" sz="2000" b="1" dirty="0" smtClean="0">
                <a:solidFill>
                  <a:srgbClr val="C00000"/>
                </a:solidFill>
              </a:rPr>
              <a:t>Яндекс Диск. Поделиться файлом (2)</a:t>
            </a:r>
            <a:endParaRPr lang="ru-RU" sz="2000" dirty="0" smtClean="0">
              <a:solidFill>
                <a:srgbClr val="C00000"/>
              </a:solidFill>
            </a:endParaRPr>
          </a:p>
          <a:p>
            <a:pPr fontAlgn="t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Если у ученика или учителя почта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на Яндекс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, то нужно открыть доступ к нужной им папке, чтобы они могли скачивать файлы в любое время. Эта папка отобразится в их </a:t>
            </a:r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</a:rPr>
              <a:t>Яндекс.Диске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, среди прочих их папок! (просто они каждый день с утра будут входить в эту папку и скачивать файлы по датам): </a:t>
            </a:r>
          </a:p>
          <a:p>
            <a:pPr marL="914400" lvl="1" indent="-457200" fontAlgn="t">
              <a:buFont typeface="+mj-lt"/>
              <a:buAutoNum type="arabicPeriod"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Кликом выбрать нужную папку, нажать правую кнопку мыши.</a:t>
            </a:r>
          </a:p>
          <a:p>
            <a:pPr marL="914400" lvl="1" indent="-457200" fontAlgn="t">
              <a:buFont typeface="+mj-lt"/>
              <a:buAutoNum type="arabicPeriod"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Нажать кнопку «Настроить доступ».</a:t>
            </a:r>
          </a:p>
          <a:p>
            <a:pPr marL="914400" lvl="1" indent="-457200" fontAlgn="t">
              <a:buFont typeface="+mj-lt"/>
              <a:buAutoNum type="arabicPeriod"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В строке «имя или </a:t>
            </a: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email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» ввести адрес почты ученика или учителя.</a:t>
            </a:r>
          </a:p>
          <a:p>
            <a:pPr marL="914400" lvl="1" indent="-457200" fontAlgn="t">
              <a:buFont typeface="+mj-lt"/>
              <a:buAutoNum type="arabicPeriod"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Поменять на «Только просмотр» поле доступа.</a:t>
            </a:r>
          </a:p>
          <a:p>
            <a:pPr marL="914400" lvl="1" indent="-457200" fontAlgn="t">
              <a:buFont typeface="+mj-lt"/>
              <a:buAutoNum type="arabicPeriod"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Нажать «Пригласить».</a:t>
            </a:r>
          </a:p>
          <a:p>
            <a:pPr fontAlgn="t"/>
            <a:endParaRPr lang="ru-RU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9550" y="0"/>
            <a:ext cx="1314450" cy="66675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6471198"/>
            <a:ext cx="197522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t"/>
            <a:r>
              <a:rPr lang="en-US" sz="1400" dirty="0">
                <a:solidFill>
                  <a:schemeClr val="bg1"/>
                </a:solidFill>
              </a:rPr>
              <a:t>https://disk.yandex.ru/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02" y="4680970"/>
            <a:ext cx="2029077" cy="217703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9154" y="4621712"/>
            <a:ext cx="3155377" cy="2236288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0" y="462171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477429" y="462171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096256" y="4621712"/>
            <a:ext cx="259839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После введения всех пользователей окно просто закрыть крестиком.</a:t>
            </a:r>
          </a:p>
          <a:p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Пользователи получат на почту приглашение просматривать папку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87158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Сервисы Яндекс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2914" y="1000008"/>
            <a:ext cx="8695426" cy="3449304"/>
          </a:xfrm>
        </p:spPr>
        <p:txBody>
          <a:bodyPr/>
          <a:lstStyle/>
          <a:p>
            <a:pPr marL="0" indent="0" algn="ctr" fontAlgn="t"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Яндекс Диск. Получить доступ к папке </a:t>
            </a:r>
            <a:endParaRPr lang="ru-RU" sz="2400" dirty="0" smtClean="0">
              <a:solidFill>
                <a:srgbClr val="C00000"/>
              </a:solidFill>
            </a:endParaRPr>
          </a:p>
          <a:p>
            <a:pPr fontAlgn="t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Ученик или учитель, получивший письмо приглашение для просмотра папки должен: </a:t>
            </a:r>
          </a:p>
          <a:p>
            <a:pPr marL="914400" lvl="1" indent="-457200" fontAlgn="t">
              <a:buFont typeface="+mj-lt"/>
              <a:buAutoNum type="arabicPeriod"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Открыть письмо.</a:t>
            </a:r>
          </a:p>
          <a:p>
            <a:pPr marL="914400" lvl="1" indent="-457200" fontAlgn="t">
              <a:buFont typeface="+mj-lt"/>
              <a:buAutoNum type="arabicPeriod"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Нажать «Принять приглашение» (осуществится переход на </a:t>
            </a:r>
            <a:r>
              <a:rPr lang="ru-RU" sz="1800" dirty="0" err="1" smtClean="0">
                <a:solidFill>
                  <a:schemeClr val="tx2">
                    <a:lumMod val="75000"/>
                  </a:schemeClr>
                </a:solidFill>
              </a:rPr>
              <a:t>Яндекс.Диск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).</a:t>
            </a:r>
          </a:p>
          <a:p>
            <a:pPr marL="914400" lvl="1" indent="-457200" fontAlgn="t">
              <a:buFont typeface="+mj-lt"/>
              <a:buAutoNum type="arabicPeriod"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На </a:t>
            </a:r>
            <a:r>
              <a:rPr lang="ru-RU" sz="1800" dirty="0" err="1" smtClean="0">
                <a:solidFill>
                  <a:schemeClr val="tx2">
                    <a:lumMod val="75000"/>
                  </a:schemeClr>
                </a:solidFill>
              </a:rPr>
              <a:t>Яндекс.Диске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 – нажать кнопку «Принять приглашение»</a:t>
            </a: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9550" y="0"/>
            <a:ext cx="1314450" cy="66675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6471198"/>
            <a:ext cx="197522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t"/>
            <a:r>
              <a:rPr lang="en-US" sz="1400" dirty="0">
                <a:solidFill>
                  <a:schemeClr val="bg1"/>
                </a:solidFill>
              </a:rPr>
              <a:t>https://disk.yandex.ru/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914" y="3380526"/>
            <a:ext cx="3779801" cy="2174885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7487" y="4449312"/>
            <a:ext cx="6072996" cy="166166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" name="TextBox 8"/>
          <p:cNvSpPr txBox="1"/>
          <p:nvPr/>
        </p:nvSpPr>
        <p:spPr>
          <a:xfrm>
            <a:off x="0" y="3289949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907102" y="439203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026125" y="3129933"/>
            <a:ext cx="501435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П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апка 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появится в Диске и будет там всегда (пока не закроют или не удалят в </a:t>
            </a:r>
            <a:r>
              <a:rPr lang="ru-RU" sz="1600" dirty="0" err="1">
                <a:solidFill>
                  <a:schemeClr val="tx2">
                    <a:lumMod val="75000"/>
                  </a:schemeClr>
                </a:solidFill>
                <a:latin typeface="+mn-lt"/>
              </a:rPr>
              <a:t>файлообменнике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) у пользователя будет доступ ко всем файлам именно этой папки. 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4. Он сможет их копировать, скачивать.</a:t>
            </a:r>
            <a:endParaRPr lang="ru-RU" sz="1600" dirty="0">
              <a:solidFill>
                <a:schemeClr val="tx2">
                  <a:lumMod val="75000"/>
                </a:schemeClr>
              </a:solidFill>
              <a:latin typeface="+mn-lt"/>
            </a:endParaRPr>
          </a:p>
          <a:p>
            <a:endParaRPr lang="ru-RU" sz="1600" dirty="0">
              <a:latin typeface="+mn-lt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53458" y="6376859"/>
            <a:ext cx="4687025" cy="35466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026124" y="630692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703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Сервисы Яндекс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6430" y="1000008"/>
            <a:ext cx="8591910" cy="1656928"/>
          </a:xfrm>
        </p:spPr>
        <p:txBody>
          <a:bodyPr/>
          <a:lstStyle/>
          <a:p>
            <a:pPr marL="0" indent="0" algn="ctr" fontAlgn="t"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Яндекс Диск. Установка в ПК</a:t>
            </a:r>
          </a:p>
          <a:p>
            <a:pPr marL="180975" lvl="1" indent="0" algn="ctr" fontAlgn="t">
              <a:buNone/>
            </a:pPr>
            <a:r>
              <a:rPr lang="ru-RU" sz="1800" dirty="0" err="1" smtClean="0">
                <a:solidFill>
                  <a:schemeClr val="tx2">
                    <a:lumMod val="75000"/>
                  </a:schemeClr>
                </a:solidFill>
              </a:rPr>
              <a:t>Яндекс.Диск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 можно установить на компьютер и в Проводнике появится соответствующая Папка.</a:t>
            </a:r>
          </a:p>
          <a:p>
            <a:pPr marL="180975" lvl="1" indent="0" fontAlgn="t">
              <a:buNone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Шаги установки и настройки Папки </a:t>
            </a:r>
            <a:r>
              <a:rPr lang="ru-RU" sz="1800" b="1" dirty="0" err="1" smtClean="0">
                <a:solidFill>
                  <a:schemeClr val="tx2">
                    <a:lumMod val="75000"/>
                  </a:schemeClr>
                </a:solidFill>
              </a:rPr>
              <a:t>Яндекс.Диска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 в компьютер:</a:t>
            </a:r>
          </a:p>
          <a:p>
            <a:pPr marL="935038" lvl="2" indent="-354013" fontAlgn="t">
              <a:buFont typeface="+mj-lt"/>
              <a:buAutoNum type="arabicPeriod"/>
            </a:pP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Нажать на кнопку «Установить Диск для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Windows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»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9550" y="0"/>
            <a:ext cx="1314450" cy="66675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449" y="2721321"/>
            <a:ext cx="7343775" cy="1857375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sp>
        <p:nvSpPr>
          <p:cNvPr id="8" name="Прямоугольник 7"/>
          <p:cNvSpPr/>
          <p:nvPr/>
        </p:nvSpPr>
        <p:spPr>
          <a:xfrm>
            <a:off x="526212" y="4549438"/>
            <a:ext cx="81002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Установить Диск на компьютер также можно с помощью кнопки «Установить </a:t>
            </a:r>
            <a:r>
              <a:rPr lang="ru-RU" sz="1800" dirty="0" err="1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Яндекс.Диск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», которая появляется в Диске, если еще не устанавливали его в ПК.</a:t>
            </a:r>
            <a:endParaRPr lang="ru-RU" sz="1800" dirty="0">
              <a:latin typeface="+mn-lt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8822" y="5264780"/>
            <a:ext cx="7161098" cy="1429317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44398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Сервисы Яндекс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6430" y="1000008"/>
            <a:ext cx="8591910" cy="1656928"/>
          </a:xfrm>
        </p:spPr>
        <p:txBody>
          <a:bodyPr/>
          <a:lstStyle/>
          <a:p>
            <a:pPr marL="0" indent="0" algn="ctr" fontAlgn="t"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Яндекс Диск. </a:t>
            </a:r>
            <a:r>
              <a:rPr lang="ru-RU" sz="2400" b="1" dirty="0">
                <a:solidFill>
                  <a:srgbClr val="C00000"/>
                </a:solidFill>
              </a:rPr>
              <a:t>Установка в </a:t>
            </a:r>
            <a:r>
              <a:rPr lang="ru-RU" sz="2400" b="1" dirty="0" smtClean="0">
                <a:solidFill>
                  <a:srgbClr val="C00000"/>
                </a:solidFill>
              </a:rPr>
              <a:t>ПК</a:t>
            </a:r>
          </a:p>
          <a:p>
            <a:pPr marL="180975" lvl="1" indent="0" fontAlgn="t">
              <a:buNone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Шаги установки и настройки Папки </a:t>
            </a:r>
            <a:r>
              <a:rPr lang="ru-RU" sz="1800" b="1" dirty="0" err="1" smtClean="0">
                <a:solidFill>
                  <a:schemeClr val="tx2">
                    <a:lumMod val="75000"/>
                  </a:schemeClr>
                </a:solidFill>
              </a:rPr>
              <a:t>Яндекс.Диска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 в компьютер:</a:t>
            </a:r>
          </a:p>
          <a:p>
            <a:pPr marL="581025" lvl="2" indent="0" fontAlgn="t">
              <a:buNone/>
            </a:pP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2. После нажатия кнопки установки, появится сообщение о скачивании файла установки. В зависимости от браузера это может выглядеть по разному.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9550" y="0"/>
            <a:ext cx="1314450" cy="66675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9020" y="2300080"/>
            <a:ext cx="5546784" cy="338322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4"/>
          <a:srcRect t="16158"/>
          <a:stretch/>
        </p:blipFill>
        <p:spPr>
          <a:xfrm>
            <a:off x="924060" y="6003985"/>
            <a:ext cx="6976704" cy="40006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924060" y="5726986"/>
            <a:ext cx="20551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В браузере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</a:rPr>
              <a:t>Microsoft Edge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316756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Сервисы Яндекс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6430" y="1000008"/>
            <a:ext cx="8591910" cy="1799704"/>
          </a:xfrm>
        </p:spPr>
        <p:txBody>
          <a:bodyPr/>
          <a:lstStyle/>
          <a:p>
            <a:pPr marL="0" indent="0" algn="ctr" fontAlgn="t"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Яндекс Диск. </a:t>
            </a:r>
            <a:r>
              <a:rPr lang="ru-RU" sz="2400" b="1" dirty="0">
                <a:solidFill>
                  <a:srgbClr val="C00000"/>
                </a:solidFill>
              </a:rPr>
              <a:t>Установка в </a:t>
            </a:r>
            <a:r>
              <a:rPr lang="ru-RU" sz="2400" b="1" dirty="0" smtClean="0">
                <a:solidFill>
                  <a:srgbClr val="C00000"/>
                </a:solidFill>
              </a:rPr>
              <a:t>ПК</a:t>
            </a:r>
          </a:p>
          <a:p>
            <a:pPr marL="180975" lvl="1" indent="0" fontAlgn="t">
              <a:buNone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Шаги установки и настройки Папки </a:t>
            </a:r>
            <a:r>
              <a:rPr lang="ru-RU" sz="1800" b="1" dirty="0" err="1" smtClean="0">
                <a:solidFill>
                  <a:schemeClr val="tx2">
                    <a:lumMod val="75000"/>
                  </a:schemeClr>
                </a:solidFill>
              </a:rPr>
              <a:t>Яндекс.Диска</a:t>
            </a: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 в компьютер:</a:t>
            </a:r>
          </a:p>
          <a:p>
            <a:pPr marL="180975" lvl="2" indent="400050" fontAlgn="t">
              <a:buNone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</a:rPr>
              <a:t>3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. Установить в компьютер </a:t>
            </a:r>
            <a:r>
              <a:rPr lang="ru-RU" sz="1400" dirty="0" err="1" smtClean="0">
                <a:solidFill>
                  <a:schemeClr val="tx2">
                    <a:lumMod val="75000"/>
                  </a:schemeClr>
                </a:solidFill>
              </a:rPr>
              <a:t>Яндекс.Диск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. После установки появится папка в Проводнике компьютера.</a:t>
            </a:r>
          </a:p>
          <a:p>
            <a:pPr marL="180975" lvl="2" indent="400050" fontAlgn="t">
              <a:buNone/>
            </a:pP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4. Открыть из </a:t>
            </a:r>
            <a:r>
              <a:rPr lang="ru-RU" sz="1400" dirty="0" err="1" smtClean="0">
                <a:solidFill>
                  <a:schemeClr val="tx2">
                    <a:lumMod val="75000"/>
                  </a:schemeClr>
                </a:solidFill>
              </a:rPr>
              <a:t>трея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 (в правом нижнем углу ПК)  двойным щелчком Диск, выделить нужные папки, нажать правую кнопку мыши, выбрать «Сохранить на компьютере». Тогда папки классов будут у Вас в Проводнике: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9550" y="0"/>
            <a:ext cx="1314450" cy="6667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430" y="2799712"/>
            <a:ext cx="5956632" cy="3942451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19875" y="5132438"/>
            <a:ext cx="2419350" cy="160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30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Яндекс Диск. Файлообменник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2309" y="906703"/>
            <a:ext cx="8591910" cy="2779063"/>
          </a:xfrm>
          <a:solidFill>
            <a:schemeClr val="bg1"/>
          </a:solidFill>
        </p:spPr>
        <p:txBody>
          <a:bodyPr/>
          <a:lstStyle/>
          <a:p>
            <a:pPr marL="180975" lvl="1" indent="0" fontAlgn="t">
              <a:buNone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Ответственные за ФО:</a:t>
            </a:r>
          </a:p>
          <a:p>
            <a:pPr marL="523875" lvl="1" indent="-342900" fontAlgn="t">
              <a:buAutoNum type="arabicPeriod"/>
            </a:pPr>
            <a:r>
              <a:rPr lang="ru-RU" sz="1800" dirty="0">
                <a:solidFill>
                  <a:schemeClr val="tx2">
                    <a:lumMod val="75000"/>
                  </a:schemeClr>
                </a:solidFill>
              </a:rPr>
              <a:t>Организуют </a:t>
            </a:r>
            <a:r>
              <a:rPr lang="ru-RU" sz="1800" dirty="0" err="1">
                <a:solidFill>
                  <a:schemeClr val="tx2">
                    <a:lumMod val="75000"/>
                  </a:schemeClr>
                </a:solidFill>
              </a:rPr>
              <a:t>файлообменник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</a:rPr>
              <a:t>. (схему смотреть на следующих слайдах).</a:t>
            </a:r>
          </a:p>
          <a:p>
            <a:pPr marL="523875" lvl="1" indent="-342900" fontAlgn="t">
              <a:buAutoNum type="arabicPeriod"/>
            </a:pPr>
            <a:r>
              <a:rPr lang="ru-RU" sz="1800" dirty="0">
                <a:solidFill>
                  <a:schemeClr val="tx2">
                    <a:lumMod val="75000"/>
                  </a:schemeClr>
                </a:solidFill>
              </a:rPr>
              <a:t>Дают доступ на просмотр и скачивание ученикам и учителям по </a:t>
            </a:r>
            <a:r>
              <a:rPr lang="ru-RU" sz="1800" dirty="0" err="1">
                <a:solidFill>
                  <a:schemeClr val="tx2">
                    <a:lumMod val="75000"/>
                  </a:schemeClr>
                </a:solidFill>
              </a:rPr>
              <a:t>Яндекс.Почте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</a:rPr>
              <a:t> или другим ящикам. Если это другие почтовые сервера – значит ссылки отправляются каждому индивидуально, а если </a:t>
            </a:r>
            <a:r>
              <a:rPr lang="ru-RU" sz="1800" dirty="0" err="1">
                <a:solidFill>
                  <a:schemeClr val="tx2">
                    <a:lumMod val="75000"/>
                  </a:schemeClr>
                </a:solidFill>
              </a:rPr>
              <a:t>Яндекс.Почта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</a:rPr>
              <a:t> – то письма уйдут автоматически.</a:t>
            </a:r>
          </a:p>
          <a:p>
            <a:pPr marL="523875" lvl="1" indent="-342900" fontAlgn="t">
              <a:buAutoNum type="arabicPeriod"/>
            </a:pPr>
            <a:r>
              <a:rPr lang="ru-RU" sz="1800" dirty="0">
                <a:solidFill>
                  <a:schemeClr val="tx2">
                    <a:lumMod val="75000"/>
                  </a:schemeClr>
                </a:solidFill>
              </a:rPr>
              <a:t>Дают доступ классным руководителям и ответственным по ОО на просмотр.</a:t>
            </a:r>
          </a:p>
          <a:p>
            <a:pPr marL="523875" lvl="1" indent="-342900" fontAlgn="t">
              <a:buAutoNum type="arabicPeriod"/>
            </a:pPr>
            <a:r>
              <a:rPr lang="ru-RU" sz="1800" dirty="0">
                <a:solidFill>
                  <a:schemeClr val="tx2">
                    <a:lumMod val="75000"/>
                  </a:schemeClr>
                </a:solidFill>
              </a:rPr>
              <a:t>Размещают в папках классов текстовый документ с информацией об учителях и его контакты.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9550" y="0"/>
            <a:ext cx="1314450" cy="666750"/>
          </a:xfrm>
          <a:prstGeom prst="rect">
            <a:avLst/>
          </a:prstGeom>
        </p:spPr>
      </p:pic>
      <p:sp>
        <p:nvSpPr>
          <p:cNvPr id="7" name="Объект 2"/>
          <p:cNvSpPr txBox="1">
            <a:spLocks/>
          </p:cNvSpPr>
          <p:nvPr/>
        </p:nvSpPr>
        <p:spPr bwMode="auto">
          <a:xfrm>
            <a:off x="362309" y="3743570"/>
            <a:ext cx="8591910" cy="73324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975" lvl="1" indent="0" fontAlgn="t">
              <a:buFont typeface="Arial" charset="0"/>
              <a:buNone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Классные руководители и ответственные по школе:</a:t>
            </a:r>
          </a:p>
          <a:p>
            <a:pPr marL="523875" lvl="1" indent="-342900" fontAlgn="t">
              <a:buFont typeface="Arial" charset="0"/>
              <a:buAutoNum type="arabicPeriod"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Контролируют размещение материалов и действия учеников и учителей.</a:t>
            </a:r>
            <a:endParaRPr lang="ru-RU" sz="14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 bwMode="auto">
          <a:xfrm>
            <a:off x="362309" y="4534619"/>
            <a:ext cx="8591910" cy="2211237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975" lvl="1" indent="0" fontAlgn="t">
              <a:buFont typeface="Arial" charset="0"/>
              <a:buNone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</a:rPr>
              <a:t>Учителя предметники:</a:t>
            </a:r>
          </a:p>
          <a:p>
            <a:pPr marL="523875" lvl="1" indent="-342900" fontAlgn="t">
              <a:buFont typeface="Arial" charset="0"/>
              <a:buAutoNum type="arabicPeriod"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Своевременно готовят материалы и передают ответственным по ФО</a:t>
            </a:r>
          </a:p>
          <a:p>
            <a:pPr marL="523875" lvl="1" indent="-342900" fontAlgn="t">
              <a:buFont typeface="Arial" charset="0"/>
              <a:buAutoNum type="arabicPeriod"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Если учитель работает в СДО (например в СДШ) и ему файлообменник не нужен, то он об этом сообщает и ответственный по ФО размещает информацию на сайт, и в текстовом документе с ФИО учителей, где указаны их почты, в примечании добавляет, что учитель работает в РСДО (но почта все равно указывается).</a:t>
            </a:r>
            <a:endParaRPr lang="ru-RU" sz="14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98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7043" y="-23853"/>
            <a:ext cx="7272066" cy="857232"/>
          </a:xfrm>
        </p:spPr>
        <p:txBody>
          <a:bodyPr>
            <a:normAutofit/>
          </a:bodyPr>
          <a:lstStyle/>
          <a:p>
            <a:pPr marL="0" indent="0" algn="ctr" fontAlgn="t">
              <a:buNone/>
            </a:pPr>
            <a:r>
              <a:rPr lang="ru-RU" dirty="0"/>
              <a:t>Яндекс Диск. </a:t>
            </a:r>
            <a:r>
              <a:rPr lang="ru-RU" dirty="0" smtClean="0"/>
              <a:t>Схема </a:t>
            </a:r>
            <a:r>
              <a:rPr lang="ru-RU" dirty="0" err="1" smtClean="0"/>
              <a:t>файлообменника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0" y="666750"/>
            <a:ext cx="9144000" cy="6053227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На Яндекс Диск организовать папки для доступа и структурировать по схеме </a:t>
            </a:r>
            <a:endParaRPr lang="ru-RU" sz="20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b="1" dirty="0" smtClean="0">
                <a:solidFill>
                  <a:srgbClr val="C00000"/>
                </a:solidFill>
              </a:rPr>
              <a:t>1 </a:t>
            </a:r>
            <a:r>
              <a:rPr lang="ru-RU" sz="2000" b="1" dirty="0">
                <a:solidFill>
                  <a:srgbClr val="C00000"/>
                </a:solidFill>
              </a:rPr>
              <a:t>уровень: папки по </a:t>
            </a:r>
            <a:r>
              <a:rPr lang="ru-RU" sz="2000" b="1" dirty="0" smtClean="0">
                <a:solidFill>
                  <a:srgbClr val="C00000"/>
                </a:solidFill>
              </a:rPr>
              <a:t>звеньям</a:t>
            </a:r>
            <a:r>
              <a:rPr lang="ru-RU" sz="2000" dirty="0" smtClean="0">
                <a:solidFill>
                  <a:srgbClr val="C00000"/>
                </a:solidFill>
              </a:rPr>
              <a:t>. Начальное звено. Среднее звено. Старшее звено</a:t>
            </a:r>
            <a:endParaRPr lang="ru-RU" sz="20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sz="2000" b="1" dirty="0">
                <a:solidFill>
                  <a:srgbClr val="C00000"/>
                </a:solidFill>
              </a:rPr>
              <a:t>2 уровень: папки по </a:t>
            </a:r>
            <a:r>
              <a:rPr lang="ru-RU" sz="2000" b="1" dirty="0" smtClean="0">
                <a:solidFill>
                  <a:srgbClr val="C00000"/>
                </a:solidFill>
              </a:rPr>
              <a:t>классам, по литерам. (5А, 5Б, 5В…)</a:t>
            </a:r>
            <a:endParaRPr lang="ru-RU" sz="2000" b="1" dirty="0">
              <a:solidFill>
                <a:srgbClr val="C00000"/>
              </a:solidFill>
            </a:endParaRPr>
          </a:p>
          <a:p>
            <a:pPr lvl="1"/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текстовый документ с информацией об учителях и их почтовыми адресами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C00000"/>
                </a:solidFill>
              </a:rPr>
              <a:t>3 уровень: папки по датам</a:t>
            </a:r>
          </a:p>
          <a:p>
            <a:pPr lvl="1"/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Материалы для уроков по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расписанию.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(учитывая требования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СанПин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кроме видео и больших файлов, на которые нужно создавать ссылки и раздавать именно их). 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Обязательные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пункты в файле:</a:t>
            </a:r>
          </a:p>
          <a:p>
            <a:pPr lvl="2"/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ФИО учителя. Тема, дата, план урока, указания действий ученика.</a:t>
            </a:r>
          </a:p>
          <a:p>
            <a:pPr lvl="2"/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Материалы к уроку</a:t>
            </a:r>
          </a:p>
          <a:p>
            <a:pPr lvl="2"/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Способ обратной связи, до какого числа сдать задания, адрес почты учителя, ссылка на чат или форум, или ссылка на онлайн </a:t>
            </a:r>
            <a:r>
              <a:rPr lang="ru-RU" sz="1800" dirty="0" err="1" smtClean="0">
                <a:solidFill>
                  <a:schemeClr val="tx2">
                    <a:lumMod val="50000"/>
                  </a:schemeClr>
                </a:solidFill>
              </a:rPr>
              <a:t>видеоурок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 и дата общения через Интернет</a:t>
            </a:r>
            <a:endParaRPr lang="ru-RU" sz="1800" dirty="0">
              <a:solidFill>
                <a:schemeClr val="tx2">
                  <a:lumMod val="50000"/>
                </a:schemeClr>
              </a:solidFill>
            </a:endParaRPr>
          </a:p>
          <a:p>
            <a:pPr marL="0" lvl="2" indent="0">
              <a:buNone/>
            </a:pPr>
            <a:r>
              <a:rPr lang="ru-RU" sz="1400" b="1" dirty="0">
                <a:solidFill>
                  <a:schemeClr val="tx2">
                    <a:lumMod val="50000"/>
                  </a:schemeClr>
                </a:solidFill>
              </a:rPr>
              <a:t>Все страницы должны быть названы по схеме:</a:t>
            </a:r>
          </a:p>
          <a:p>
            <a:pPr marL="0" lvl="2" indent="0">
              <a:buNone/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</a:rPr>
              <a:t>&lt;</a:t>
            </a:r>
            <a:r>
              <a:rPr lang="ru-RU" sz="1800" dirty="0" err="1">
                <a:solidFill>
                  <a:schemeClr val="tx2">
                    <a:lumMod val="50000"/>
                  </a:schemeClr>
                </a:solidFill>
              </a:rPr>
              <a:t>Предмет.Класс.Инициалы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учителя.02.04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&gt;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дата указывается актуальная, согласно папке. Класс указывается чтобы сверить – в той ли папке лежит – для ответственного лица по школе</a:t>
            </a:r>
            <a:endParaRPr lang="en-US" sz="1600" dirty="0">
              <a:solidFill>
                <a:schemeClr val="tx2">
                  <a:lumMod val="50000"/>
                </a:schemeClr>
              </a:solidFill>
            </a:endParaRPr>
          </a:p>
          <a:p>
            <a:pPr marL="0" lvl="2" indent="0">
              <a:buNone/>
            </a:pPr>
            <a:r>
              <a:rPr lang="ru-RU" sz="1800" dirty="0">
                <a:solidFill>
                  <a:srgbClr val="C00000"/>
                </a:solidFill>
              </a:rPr>
              <a:t>Доступ обучающимся и учителям давать на конкретные папки классов </a:t>
            </a:r>
            <a:r>
              <a:rPr lang="ru-RU" sz="1800" b="1" dirty="0">
                <a:solidFill>
                  <a:srgbClr val="C00000"/>
                </a:solidFill>
              </a:rPr>
              <a:t>только</a:t>
            </a:r>
            <a:r>
              <a:rPr lang="ru-RU" sz="1800" dirty="0">
                <a:solidFill>
                  <a:srgbClr val="C00000"/>
                </a:solidFill>
              </a:rPr>
              <a:t> на </a:t>
            </a:r>
            <a:r>
              <a:rPr lang="ru-RU" sz="1800" b="1" dirty="0">
                <a:solidFill>
                  <a:srgbClr val="C00000"/>
                </a:solidFill>
              </a:rPr>
              <a:t>скачивание и просмотр </a:t>
            </a:r>
            <a:r>
              <a:rPr lang="ru-RU" sz="1800" dirty="0">
                <a:solidFill>
                  <a:srgbClr val="C00000"/>
                </a:solidFill>
              </a:rPr>
              <a:t>по их личным почтам Яндекс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2004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Сервисы Яндекс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7242" y="2398143"/>
            <a:ext cx="8229600" cy="1492370"/>
          </a:xfrm>
        </p:spPr>
        <p:txBody>
          <a:bodyPr/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Яндекс Диск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это сервис, позволяющий хранить и передавать файлы на любое устройство, подключенное к интернету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9550" y="0"/>
            <a:ext cx="1314450" cy="66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06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Требования </a:t>
            </a:r>
            <a:r>
              <a:rPr lang="ru-RU" dirty="0" err="1" smtClean="0"/>
              <a:t>СанПин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/>
              <a:t>Общее время </a:t>
            </a:r>
            <a:r>
              <a:rPr lang="ru-RU" b="1" i="1" dirty="0"/>
              <a:t>непрерывной</a:t>
            </a:r>
            <a:r>
              <a:rPr lang="ru-RU" i="1" dirty="0"/>
              <a:t> работы за компьютером не должно превышать нормы: в 1–2-м классе – 20 минут, 4-м – 25 минут, 5–6-м классе – 30 минут, 7–11-м – 35 минут.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72157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 для 5 классов</a:t>
            </a:r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12702" y="1461442"/>
            <a:ext cx="2551247" cy="134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5426" y="3812970"/>
            <a:ext cx="1997189" cy="83753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74453" y="2131466"/>
            <a:ext cx="1742536" cy="32706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043127" y="2831858"/>
            <a:ext cx="1443130" cy="32706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565426" y="3812970"/>
            <a:ext cx="1742536" cy="32706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2071670" y="2995389"/>
            <a:ext cx="892279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4565426" y="3613615"/>
            <a:ext cx="892279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>
            <a:off x="6808454" y="3812970"/>
            <a:ext cx="6414" cy="83753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4"/>
          <a:srcRect r="17713"/>
          <a:stretch/>
        </p:blipFill>
        <p:spPr>
          <a:xfrm>
            <a:off x="2963949" y="2801491"/>
            <a:ext cx="1532203" cy="184901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74881" y="4745605"/>
            <a:ext cx="2460520" cy="100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7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Контакты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7242" y="2247181"/>
            <a:ext cx="8229600" cy="2204049"/>
          </a:xfrm>
        </p:spPr>
        <p:txBody>
          <a:bodyPr/>
          <a:lstStyle/>
          <a:p>
            <a:r>
              <a:rPr lang="ru-RU" sz="2000" dirty="0"/>
              <a:t>Слободчикова Сардана Михайловна, старший методист отдела дистанционного обучения ГБУ ДПО НСО «</a:t>
            </a:r>
            <a:r>
              <a:rPr lang="ru-RU" sz="2000" dirty="0" err="1"/>
              <a:t>ОблЦИТ</a:t>
            </a:r>
            <a:r>
              <a:rPr lang="ru-RU" sz="2000" dirty="0"/>
              <a:t>», телефон 8(383) 349-58-00 доп. 243, электронная почта </a:t>
            </a:r>
            <a:r>
              <a:rPr lang="en-US" sz="2000" dirty="0" err="1">
                <a:hlinkClick r:id="rId2"/>
              </a:rPr>
              <a:t>usm</a:t>
            </a:r>
            <a:r>
              <a:rPr lang="ru-RU" sz="2000" u="sng" dirty="0">
                <a:hlinkClick r:id="rId2"/>
              </a:rPr>
              <a:t>@</a:t>
            </a:r>
            <a:r>
              <a:rPr lang="en-US" sz="2000" u="sng" dirty="0" err="1">
                <a:hlinkClick r:id="rId2"/>
              </a:rPr>
              <a:t>oblcit</a:t>
            </a:r>
            <a:r>
              <a:rPr lang="ru-RU" sz="2000" u="sng" dirty="0">
                <a:hlinkClick r:id="rId2"/>
              </a:rPr>
              <a:t>.</a:t>
            </a:r>
            <a:r>
              <a:rPr lang="en-US" sz="2000" u="sng" dirty="0" err="1">
                <a:hlinkClick r:id="rId2"/>
              </a:rPr>
              <a:t>ru</a:t>
            </a:r>
            <a:r>
              <a:rPr lang="ru-RU" sz="2000" dirty="0"/>
              <a:t>. </a:t>
            </a:r>
            <a:endParaRPr lang="ru-RU" sz="2000" dirty="0" smtClean="0"/>
          </a:p>
          <a:p>
            <a:r>
              <a:rPr lang="ru-RU" sz="2000" dirty="0" smtClean="0"/>
              <a:t>Деревягина </a:t>
            </a:r>
            <a:r>
              <a:rPr lang="ru-RU" sz="2000" dirty="0"/>
              <a:t>Диана Александровна, старший методист отдела дистанционного обучения ГБУ ДПО НСО «</a:t>
            </a:r>
            <a:r>
              <a:rPr lang="ru-RU" sz="2000" dirty="0" err="1"/>
              <a:t>ОблЦИТ</a:t>
            </a:r>
            <a:r>
              <a:rPr lang="ru-RU" sz="2000" dirty="0"/>
              <a:t>», телефон 8(383) 349-58-00 доп. 24</a:t>
            </a:r>
            <a:r>
              <a:rPr lang="en-US" sz="2000" dirty="0"/>
              <a:t>1</a:t>
            </a:r>
            <a:r>
              <a:rPr lang="ru-RU" sz="2000" dirty="0"/>
              <a:t>, электронная почта </a:t>
            </a:r>
            <a:r>
              <a:rPr lang="en-US" sz="2000" dirty="0" err="1">
                <a:hlinkClick r:id="rId3"/>
              </a:rPr>
              <a:t>dda</a:t>
            </a:r>
            <a:r>
              <a:rPr lang="ru-RU" sz="2000" u="sng" dirty="0">
                <a:hlinkClick r:id="rId3"/>
              </a:rPr>
              <a:t>@</a:t>
            </a:r>
            <a:r>
              <a:rPr lang="en-US" sz="2000" u="sng" dirty="0" err="1">
                <a:hlinkClick r:id="rId3"/>
              </a:rPr>
              <a:t>oblcit</a:t>
            </a:r>
            <a:r>
              <a:rPr lang="ru-RU" sz="2000" u="sng" dirty="0">
                <a:hlinkClick r:id="rId3"/>
              </a:rPr>
              <a:t>.</a:t>
            </a:r>
            <a:r>
              <a:rPr lang="en-US" sz="2000" u="sng" dirty="0" err="1">
                <a:hlinkClick r:id="rId3"/>
              </a:rPr>
              <a:t>ru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773671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Сервисы Яндекс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7242" y="857232"/>
            <a:ext cx="8229600" cy="5387195"/>
          </a:xfrm>
        </p:spPr>
        <p:txBody>
          <a:bodyPr/>
          <a:lstStyle/>
          <a:p>
            <a:pPr marL="0" indent="0" algn="ctr" fontAlgn="t"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Яндекс Диск </a:t>
            </a:r>
            <a:endParaRPr lang="ru-RU" sz="2400" dirty="0" smtClean="0">
              <a:solidFill>
                <a:srgbClr val="C00000"/>
              </a:solidFill>
            </a:endParaRPr>
          </a:p>
          <a:p>
            <a:pPr fontAlgn="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ссылка: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hlinkClick r:id="rId2"/>
              </a:rPr>
              <a:t>https://disk.yandex.ru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hlinkClick r:id="rId2"/>
              </a:rPr>
              <a:t>/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fontAlgn="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Кроме использования Почты, обмен файлами можно, а иногда даже нужно организовывать с помощью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файлообменников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в облаке (в сети Интернет).</a:t>
            </a:r>
          </a:p>
          <a:p>
            <a:pPr fontAlgn="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Файлы здесь Вы можете не только хранить, но и давать доступ другим пользователям, чтобы не осуществлять одинаковую рассылку многим людям, которые в свою очередь будут скачивать файлы с Ваших папок.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9550" y="0"/>
            <a:ext cx="1314450" cy="6667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71986" y="4461596"/>
            <a:ext cx="5200111" cy="2069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43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Сервисы Яндекс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7242" y="1030857"/>
            <a:ext cx="8229600" cy="5387195"/>
          </a:xfrm>
        </p:spPr>
        <p:txBody>
          <a:bodyPr/>
          <a:lstStyle/>
          <a:p>
            <a:pPr marL="0" indent="0" algn="ctr" fontAlgn="t"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Яндекс Диск </a:t>
            </a:r>
            <a:endParaRPr lang="ru-RU" sz="2400" dirty="0" smtClean="0">
              <a:solidFill>
                <a:srgbClr val="C00000"/>
              </a:solidFill>
            </a:endParaRPr>
          </a:p>
          <a:p>
            <a:pPr fontAlgn="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ссылка: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hlinkClick r:id="rId2"/>
              </a:rPr>
              <a:t>https://disk.yandex.ru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hlinkClick r:id="rId2"/>
              </a:rPr>
              <a:t>/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fontAlgn="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Яндекс Диск работает в браузере, в сети Интернет, также его можно установить на компьютер или смартфон.</a:t>
            </a:r>
          </a:p>
          <a:p>
            <a:pPr fontAlgn="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Яндекс Диск позволяет загружать файлы простым перетаскиванием, организовывать их в папки, сортировать по дате и времени и управлять доступом: можно настроить конфиденциальный вход или общий доступ.</a:t>
            </a:r>
          </a:p>
          <a:p>
            <a:pPr fontAlgn="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Важным моментом является сортировка папок и файлов и настройка доступности для других пользователей, которым можно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давать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право:</a:t>
            </a:r>
          </a:p>
          <a:p>
            <a:pPr lvl="1" fontAlgn="t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только на просмотр, скачивать файлы/передавать другим (ученикам и учителям, руководству)</a:t>
            </a:r>
          </a:p>
          <a:p>
            <a:pPr lvl="1" fontAlgn="t"/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р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едактировать документы (только админам или ответственным)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9550" y="0"/>
            <a:ext cx="1314450" cy="66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197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Сервисы Яндекс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7241" y="1030857"/>
            <a:ext cx="8431483" cy="4464169"/>
          </a:xfrm>
        </p:spPr>
        <p:txBody>
          <a:bodyPr/>
          <a:lstStyle/>
          <a:p>
            <a:pPr marL="0" indent="0" algn="ctr" fontAlgn="t"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Яндекс Диск </a:t>
            </a:r>
            <a:endParaRPr lang="ru-RU" sz="2400" dirty="0" smtClean="0">
              <a:solidFill>
                <a:srgbClr val="C00000"/>
              </a:solidFill>
            </a:endParaRPr>
          </a:p>
          <a:p>
            <a:pPr fontAlgn="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ссылка: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hlinkClick r:id="rId2"/>
              </a:rPr>
              <a:t>https://disk.yandex.ru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hlinkClick r:id="rId2"/>
              </a:rPr>
              <a:t>/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fontAlgn="t"/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На Диске бесплатно можно использовать 10 ГБ. Увеличить объем Диска до 1ТБ можно за 300 рублей в год.</a:t>
            </a:r>
          </a:p>
          <a:p>
            <a:pPr fontAlgn="t"/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На Яндекс Диске есть возможность создать общедоступные документы: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текст,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таблицу,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презентацию и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альбом фотографий. Поддерживаются следующие форматы файлов:</a:t>
            </a:r>
          </a:p>
          <a:p>
            <a:pPr marL="4037013" lvl="1" indent="-180975" fontAlgn="t">
              <a:tabLst>
                <a:tab pos="4037013" algn="l"/>
              </a:tabLst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документы — 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DOCX/DOC, ODT, DOCM;</a:t>
            </a:r>
          </a:p>
          <a:p>
            <a:pPr marL="4037013" lvl="1" indent="-180975" fontAlgn="t">
              <a:tabLst>
                <a:tab pos="4037013" algn="l"/>
              </a:tabLst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таблицы — 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XLSX/XLS, ODS, XLSM, XLSB;</a:t>
            </a:r>
          </a:p>
          <a:p>
            <a:pPr marL="4037013" lvl="1" indent="-180975" fontAlgn="t">
              <a:tabLst>
                <a:tab pos="4037013" algn="l"/>
              </a:tabLst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презентации — 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PPTX/PPT, ODP, PPSX.</a:t>
            </a:r>
            <a:endParaRPr lang="ru-RU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9550" y="0"/>
            <a:ext cx="1314450" cy="66675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6524" y="4252822"/>
            <a:ext cx="4108170" cy="2078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690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Сервисы Яндекс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7241" y="1030857"/>
            <a:ext cx="8431483" cy="2110956"/>
          </a:xfrm>
        </p:spPr>
        <p:txBody>
          <a:bodyPr/>
          <a:lstStyle/>
          <a:p>
            <a:pPr marL="0" indent="0" algn="ctr" fontAlgn="t"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Яндекс Диск. Вход </a:t>
            </a:r>
            <a:endParaRPr lang="ru-RU" sz="2400" dirty="0" smtClean="0">
              <a:solidFill>
                <a:srgbClr val="C00000"/>
              </a:solidFill>
            </a:endParaRPr>
          </a:p>
          <a:p>
            <a:pPr fontAlgn="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ссылка: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hlinkClick r:id="rId2"/>
              </a:rPr>
              <a:t>https://disk.yandex.ru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hlinkClick r:id="rId2"/>
              </a:rPr>
              <a:t>/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fontAlgn="t"/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На Диске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вход осуществляется или по прямой ссылке, или с главной страницы Яндекс – нажать в правом верхнем углу кнопку «Диск»</a:t>
            </a:r>
          </a:p>
          <a:p>
            <a:pPr fontAlgn="t"/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9550" y="0"/>
            <a:ext cx="1314450" cy="66675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25192" y="3141813"/>
            <a:ext cx="5705469" cy="3483274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424025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Сервисы Яндекс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7241" y="1030857"/>
            <a:ext cx="8431483" cy="2374794"/>
          </a:xfrm>
        </p:spPr>
        <p:txBody>
          <a:bodyPr/>
          <a:lstStyle/>
          <a:p>
            <a:pPr marL="0" indent="0" algn="ctr" fontAlgn="t"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Яндекс Диск. Вход </a:t>
            </a:r>
            <a:endParaRPr lang="ru-RU" sz="2400" dirty="0" smtClean="0">
              <a:solidFill>
                <a:srgbClr val="C00000"/>
              </a:solidFill>
            </a:endParaRPr>
          </a:p>
          <a:p>
            <a:pPr fontAlgn="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На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Диске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по умолчанию уже есть несколько папок, примеры картинок и корзина.</a:t>
            </a:r>
          </a:p>
          <a:p>
            <a:pPr fontAlgn="t"/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В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левом верхнем углу есть кнопка для </a:t>
            </a:r>
          </a:p>
          <a:p>
            <a:pPr lvl="1" fontAlgn="t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1. Загрузки файлов</a:t>
            </a:r>
          </a:p>
          <a:p>
            <a:pPr lvl="1" fontAlgn="t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2. Создания папок и документов</a:t>
            </a:r>
          </a:p>
          <a:p>
            <a:pPr fontAlgn="t"/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9550" y="0"/>
            <a:ext cx="1314450" cy="66675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6471198"/>
            <a:ext cx="197522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t"/>
            <a:r>
              <a:rPr lang="en-US" sz="1400" dirty="0">
                <a:solidFill>
                  <a:schemeClr val="bg1"/>
                </a:solidFill>
              </a:rPr>
              <a:t>https://disk.yandex.ru/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75221" y="3505920"/>
            <a:ext cx="5406943" cy="2865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13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Сервисы Яндекс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5099" y="1103632"/>
            <a:ext cx="8164064" cy="3640895"/>
          </a:xfrm>
        </p:spPr>
        <p:txBody>
          <a:bodyPr/>
          <a:lstStyle/>
          <a:p>
            <a:pPr marL="0" indent="0" algn="ctr" fontAlgn="t"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Яндекс Диск. Загрузка </a:t>
            </a:r>
            <a:r>
              <a:rPr lang="ru-RU" sz="2400" b="1" dirty="0">
                <a:solidFill>
                  <a:srgbClr val="C00000"/>
                </a:solidFill>
              </a:rPr>
              <a:t>файла </a:t>
            </a:r>
            <a:endParaRPr lang="ru-RU" sz="2400" dirty="0" smtClean="0">
              <a:solidFill>
                <a:srgbClr val="C00000"/>
              </a:solidFill>
            </a:endParaRPr>
          </a:p>
          <a:p>
            <a:pPr fontAlgn="t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1 шаг.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Предварительно открыть нужную папку, куда копируете файл.</a:t>
            </a:r>
          </a:p>
          <a:p>
            <a:pPr fontAlgn="t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2 шаг.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Нажать на кнопку «Загрузить». Откроется Проводник компьютера.</a:t>
            </a:r>
          </a:p>
          <a:p>
            <a:pPr fontAlgn="t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3 шаг.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Выбрать нужный файл двойным кликом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–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и начнется загрузка. Как только файл загрузится, Вы увидите окно уведомления об окончании загрузки с кнопкой «Поделиться»</a:t>
            </a:r>
          </a:p>
          <a:p>
            <a:pPr fontAlgn="t"/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9550" y="0"/>
            <a:ext cx="1314450" cy="66675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6471198"/>
            <a:ext cx="197522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t"/>
            <a:r>
              <a:rPr lang="en-US" sz="1400" dirty="0">
                <a:solidFill>
                  <a:schemeClr val="bg1"/>
                </a:solidFill>
              </a:rPr>
              <a:t>https://disk.yandex.ru/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92236" y="4395540"/>
            <a:ext cx="4804144" cy="201388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398391" y="2423055"/>
            <a:ext cx="1210772" cy="653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89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Сервисы Яндекс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9219" y="1125748"/>
            <a:ext cx="8431483" cy="2100531"/>
          </a:xfrm>
        </p:spPr>
        <p:txBody>
          <a:bodyPr/>
          <a:lstStyle/>
          <a:p>
            <a:pPr marL="0" indent="0" algn="ctr" fontAlgn="t"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Яндекс Диск. Загрузка </a:t>
            </a:r>
            <a:r>
              <a:rPr lang="ru-RU" sz="2400" b="1" dirty="0">
                <a:solidFill>
                  <a:srgbClr val="C00000"/>
                </a:solidFill>
              </a:rPr>
              <a:t>файла </a:t>
            </a:r>
            <a:endParaRPr lang="ru-RU" sz="2400" dirty="0" smtClean="0">
              <a:solidFill>
                <a:srgbClr val="C00000"/>
              </a:solidFill>
            </a:endParaRPr>
          </a:p>
          <a:p>
            <a:pPr fontAlgn="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Загрузку материалов можно осуществлять еще 2-мя способами: </a:t>
            </a:r>
          </a:p>
          <a:p>
            <a:pPr lvl="1" fontAlgn="t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простым перетаскиванием в нужную папку.</a:t>
            </a:r>
          </a:p>
          <a:p>
            <a:pPr lvl="1" fontAlgn="t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Контекстным меню через правую кнопку мыши – «Загрузить файлы»</a:t>
            </a:r>
          </a:p>
          <a:p>
            <a:pPr fontAlgn="t"/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9550" y="0"/>
            <a:ext cx="1314450" cy="66675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6471198"/>
            <a:ext cx="197522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t"/>
            <a:r>
              <a:rPr lang="en-US" sz="1400" dirty="0">
                <a:solidFill>
                  <a:schemeClr val="bg1"/>
                </a:solidFill>
              </a:rPr>
              <a:t>https://disk.yandex.ru/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0" y="3226279"/>
            <a:ext cx="5053443" cy="3157268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71886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Учебно-методическая деятельность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секции 22.08.2019</Template>
  <TotalTime>605</TotalTime>
  <Words>1443</Words>
  <Application>Microsoft Office PowerPoint</Application>
  <PresentationFormat>Экран (4:3)</PresentationFormat>
  <Paragraphs>143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5" baseType="lpstr">
      <vt:lpstr>Arial</vt:lpstr>
      <vt:lpstr>Calibri</vt:lpstr>
      <vt:lpstr>Учебно-методическая деятельность</vt:lpstr>
      <vt:lpstr>Яндекс Диск</vt:lpstr>
      <vt:lpstr>Сервисы Яндекс</vt:lpstr>
      <vt:lpstr>Сервисы Яндекс</vt:lpstr>
      <vt:lpstr>Сервисы Яндекс</vt:lpstr>
      <vt:lpstr>Сервисы Яндекс</vt:lpstr>
      <vt:lpstr>Сервисы Яндекс</vt:lpstr>
      <vt:lpstr>Сервисы Яндекс</vt:lpstr>
      <vt:lpstr>Сервисы Яндекс</vt:lpstr>
      <vt:lpstr>Сервисы Яндекс</vt:lpstr>
      <vt:lpstr>Сервисы Яндекс</vt:lpstr>
      <vt:lpstr>Сервисы Яндекс</vt:lpstr>
      <vt:lpstr>Сервисы Яндекс</vt:lpstr>
      <vt:lpstr>Сервисы Яндекс</vt:lpstr>
      <vt:lpstr>Сервисы Яндекс</vt:lpstr>
      <vt:lpstr>Сервисы Яндекс</vt:lpstr>
      <vt:lpstr>Сервисы Яндекс</vt:lpstr>
      <vt:lpstr>Сервисы Яндекс</vt:lpstr>
      <vt:lpstr>Яндекс Диск. Файлообменник</vt:lpstr>
      <vt:lpstr>Яндекс Диск. Схема файлообменника</vt:lpstr>
      <vt:lpstr>Требования СанПин</vt:lpstr>
      <vt:lpstr>Пример для 5 классов</vt:lpstr>
      <vt:lpstr>Контакты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Сервисы Яндекс</dc:title>
  <dc:creator>Слободчикова Сардана Михайловна</dc:creator>
  <cp:lastModifiedBy>Слободчикова Сардана Михайловна</cp:lastModifiedBy>
  <cp:revision>58</cp:revision>
  <dcterms:created xsi:type="dcterms:W3CDTF">2020-03-17T04:04:44Z</dcterms:created>
  <dcterms:modified xsi:type="dcterms:W3CDTF">2020-03-23T07:01:33Z</dcterms:modified>
</cp:coreProperties>
</file>